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347E-8700-4E9E-BC4F-2C025D037183}" type="datetimeFigureOut">
              <a:rPr lang="en-US" smtClean="0"/>
              <a:t>5/4/2010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C60E0-B071-478D-ADF8-D249ACE902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347E-8700-4E9E-BC4F-2C025D037183}" type="datetimeFigureOut">
              <a:rPr lang="en-US" smtClean="0"/>
              <a:t>5/4/2010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C60E0-B071-478D-ADF8-D249ACE902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347E-8700-4E9E-BC4F-2C025D037183}" type="datetimeFigureOut">
              <a:rPr lang="en-US" smtClean="0"/>
              <a:t>5/4/2010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C60E0-B071-478D-ADF8-D249ACE902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347E-8700-4E9E-BC4F-2C025D037183}" type="datetimeFigureOut">
              <a:rPr lang="en-US" smtClean="0"/>
              <a:t>5/4/2010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C60E0-B071-478D-ADF8-D249ACE902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347E-8700-4E9E-BC4F-2C025D037183}" type="datetimeFigureOut">
              <a:rPr lang="en-US" smtClean="0"/>
              <a:t>5/4/2010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C60E0-B071-478D-ADF8-D249ACE902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347E-8700-4E9E-BC4F-2C025D037183}" type="datetimeFigureOut">
              <a:rPr lang="en-US" smtClean="0"/>
              <a:t>5/4/2010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C60E0-B071-478D-ADF8-D249ACE902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347E-8700-4E9E-BC4F-2C025D037183}" type="datetimeFigureOut">
              <a:rPr lang="en-US" smtClean="0"/>
              <a:t>5/4/2010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C60E0-B071-478D-ADF8-D249ACE902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347E-8700-4E9E-BC4F-2C025D037183}" type="datetimeFigureOut">
              <a:rPr lang="en-US" smtClean="0"/>
              <a:t>5/4/2010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C60E0-B071-478D-ADF8-D249ACE902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347E-8700-4E9E-BC4F-2C025D037183}" type="datetimeFigureOut">
              <a:rPr lang="en-US" smtClean="0"/>
              <a:t>5/4/2010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C60E0-B071-478D-ADF8-D249ACE902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347E-8700-4E9E-BC4F-2C025D037183}" type="datetimeFigureOut">
              <a:rPr lang="en-US" smtClean="0"/>
              <a:t>5/4/2010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C60E0-B071-478D-ADF8-D249ACE902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347E-8700-4E9E-BC4F-2C025D037183}" type="datetimeFigureOut">
              <a:rPr lang="en-US" smtClean="0"/>
              <a:t>5/4/2010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C60E0-B071-478D-ADF8-D249ACE9023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6347E-8700-4E9E-BC4F-2C025D037183}" type="datetimeFigureOut">
              <a:rPr lang="en-US" smtClean="0"/>
              <a:t>5/4/2010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C60E0-B071-478D-ADF8-D249ACE9023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928670"/>
            <a:ext cx="91440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‘</a:t>
            </a:r>
            <a:r>
              <a:rPr lang="en-GB" sz="2800" dirty="0" smtClean="0"/>
              <a:t>To what </a:t>
            </a:r>
            <a:r>
              <a:rPr lang="en-GB" sz="2800" dirty="0" smtClean="0">
                <a:solidFill>
                  <a:srgbClr val="FF0000"/>
                </a:solidFill>
              </a:rPr>
              <a:t>extent </a:t>
            </a:r>
            <a:r>
              <a:rPr lang="en-GB" sz="2800" dirty="0" smtClean="0"/>
              <a:t>is the </a:t>
            </a:r>
            <a:r>
              <a:rPr lang="en-GB" sz="2800" dirty="0" smtClean="0">
                <a:solidFill>
                  <a:srgbClr val="FF0000"/>
                </a:solidFill>
              </a:rPr>
              <a:t>nuclear</a:t>
            </a:r>
            <a:r>
              <a:rPr lang="en-GB" sz="2800" dirty="0" smtClean="0">
                <a:solidFill>
                  <a:srgbClr val="7030A0"/>
                </a:solidFill>
              </a:rPr>
              <a:t> </a:t>
            </a:r>
            <a:r>
              <a:rPr lang="en-GB" sz="2800" dirty="0" smtClean="0"/>
              <a:t>family the </a:t>
            </a:r>
            <a:r>
              <a:rPr lang="en-GB" sz="2800" dirty="0" smtClean="0">
                <a:solidFill>
                  <a:srgbClr val="FF0000"/>
                </a:solidFill>
              </a:rPr>
              <a:t>dominant </a:t>
            </a:r>
            <a:r>
              <a:rPr lang="en-GB" sz="2800" dirty="0" smtClean="0"/>
              <a:t>type of family that exists in Great Britain </a:t>
            </a:r>
            <a:r>
              <a:rPr lang="en-GB" sz="2800" dirty="0" smtClean="0">
                <a:solidFill>
                  <a:srgbClr val="FF0000"/>
                </a:solidFill>
              </a:rPr>
              <a:t>today</a:t>
            </a:r>
            <a:r>
              <a:rPr lang="en-GB" sz="2800" dirty="0" smtClean="0"/>
              <a:t>?’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 majority of families, according to sociological theories, are </a:t>
            </a:r>
            <a:r>
              <a:rPr lang="en-GB" dirty="0" smtClean="0">
                <a:solidFill>
                  <a:srgbClr val="FF0000"/>
                </a:solidFill>
              </a:rPr>
              <a:t>nuclear</a:t>
            </a:r>
            <a:r>
              <a:rPr lang="en-GB" dirty="0" smtClean="0"/>
              <a:t>. </a:t>
            </a:r>
            <a:r>
              <a:rPr lang="en-GB" dirty="0" smtClean="0">
                <a:solidFill>
                  <a:srgbClr val="FF0000"/>
                </a:solidFill>
              </a:rPr>
              <a:t>Functionalists </a:t>
            </a:r>
            <a:r>
              <a:rPr lang="en-GB" dirty="0" smtClean="0"/>
              <a:t>and </a:t>
            </a:r>
            <a:r>
              <a:rPr lang="en-GB" dirty="0" smtClean="0">
                <a:solidFill>
                  <a:srgbClr val="FF0000"/>
                </a:solidFill>
              </a:rPr>
              <a:t>New Right</a:t>
            </a:r>
            <a:r>
              <a:rPr lang="en-GB" dirty="0" smtClean="0"/>
              <a:t> believe that two parents in </a:t>
            </a:r>
            <a:r>
              <a:rPr lang="en-GB" dirty="0" smtClean="0">
                <a:solidFill>
                  <a:srgbClr val="FF0000"/>
                </a:solidFill>
              </a:rPr>
              <a:t>nuclear families </a:t>
            </a:r>
            <a:r>
              <a:rPr lang="en-GB" dirty="0" smtClean="0"/>
              <a:t>are most effective in giving children the </a:t>
            </a:r>
            <a:r>
              <a:rPr lang="en-GB" dirty="0" smtClean="0">
                <a:solidFill>
                  <a:srgbClr val="FF0000"/>
                </a:solidFill>
              </a:rPr>
              <a:t>primary socialisation </a:t>
            </a:r>
            <a:r>
              <a:rPr lang="en-GB" dirty="0" smtClean="0"/>
              <a:t>necessary to be a successful part of society. Evidence of the preference for the </a:t>
            </a:r>
            <a:r>
              <a:rPr lang="en-GB" dirty="0" smtClean="0">
                <a:solidFill>
                  <a:srgbClr val="FF0000"/>
                </a:solidFill>
              </a:rPr>
              <a:t>nuclear family </a:t>
            </a:r>
            <a:r>
              <a:rPr lang="en-GB" dirty="0" smtClean="0"/>
              <a:t>is evident in </a:t>
            </a:r>
            <a:r>
              <a:rPr lang="en-GB" dirty="0" smtClean="0">
                <a:solidFill>
                  <a:srgbClr val="FF0000"/>
                </a:solidFill>
              </a:rPr>
              <a:t>mass advertising </a:t>
            </a:r>
            <a:r>
              <a:rPr lang="en-GB" dirty="0" smtClean="0"/>
              <a:t>of homes, food and technology. This supports the idea that </a:t>
            </a:r>
            <a:r>
              <a:rPr lang="en-GB" dirty="0" smtClean="0">
                <a:solidFill>
                  <a:srgbClr val="FF0000"/>
                </a:solidFill>
              </a:rPr>
              <a:t>nuclear</a:t>
            </a:r>
            <a:r>
              <a:rPr lang="en-GB" dirty="0" smtClean="0"/>
              <a:t> is still the </a:t>
            </a:r>
            <a:r>
              <a:rPr lang="en-GB" dirty="0" smtClean="0">
                <a:solidFill>
                  <a:srgbClr val="FF0000"/>
                </a:solidFill>
              </a:rPr>
              <a:t>dominant</a:t>
            </a:r>
            <a:r>
              <a:rPr lang="en-GB" dirty="0" smtClean="0"/>
              <a:t> type of family as it provides the </a:t>
            </a:r>
            <a:r>
              <a:rPr lang="en-GB" dirty="0" smtClean="0">
                <a:solidFill>
                  <a:srgbClr val="FF0000"/>
                </a:solidFill>
              </a:rPr>
              <a:t>basic socialisation </a:t>
            </a:r>
            <a:r>
              <a:rPr lang="en-GB" dirty="0" smtClean="0"/>
              <a:t>whereas </a:t>
            </a:r>
            <a:r>
              <a:rPr lang="en-GB" dirty="0" smtClean="0">
                <a:solidFill>
                  <a:srgbClr val="FF0000"/>
                </a:solidFill>
              </a:rPr>
              <a:t>single parent families </a:t>
            </a:r>
            <a:r>
              <a:rPr lang="en-GB" dirty="0" smtClean="0"/>
              <a:t>do not due to their lack of a second parent in the family. It is necessary for children to be </a:t>
            </a:r>
            <a:r>
              <a:rPr lang="en-GB" dirty="0" smtClean="0">
                <a:solidFill>
                  <a:srgbClr val="FF0000"/>
                </a:solidFill>
              </a:rPr>
              <a:t>socialised </a:t>
            </a:r>
            <a:r>
              <a:rPr lang="en-GB" dirty="0" smtClean="0"/>
              <a:t>under the influence of both sexes in order to learn </a:t>
            </a:r>
            <a:r>
              <a:rPr lang="en-GB" dirty="0" smtClean="0">
                <a:solidFill>
                  <a:srgbClr val="FF0000"/>
                </a:solidFill>
              </a:rPr>
              <a:t>primary socialisation </a:t>
            </a:r>
            <a:r>
              <a:rPr lang="en-GB" dirty="0" smtClean="0"/>
              <a:t>of </a:t>
            </a:r>
            <a:r>
              <a:rPr lang="en-GB" dirty="0" smtClean="0">
                <a:solidFill>
                  <a:srgbClr val="FF0000"/>
                </a:solidFill>
              </a:rPr>
              <a:t>economy, education, sexual and reproductive roles. </a:t>
            </a:r>
            <a:r>
              <a:rPr lang="en-GB" dirty="0" smtClean="0"/>
              <a:t>The use of </a:t>
            </a:r>
            <a:r>
              <a:rPr lang="en-GB" dirty="0" smtClean="0">
                <a:solidFill>
                  <a:srgbClr val="FF0000"/>
                </a:solidFill>
              </a:rPr>
              <a:t>propaganda </a:t>
            </a:r>
            <a:r>
              <a:rPr lang="en-GB" dirty="0" smtClean="0"/>
              <a:t>promotes the </a:t>
            </a:r>
            <a:r>
              <a:rPr lang="en-GB" dirty="0" smtClean="0">
                <a:solidFill>
                  <a:srgbClr val="FF0000"/>
                </a:solidFill>
              </a:rPr>
              <a:t>nuclear family </a:t>
            </a:r>
            <a:r>
              <a:rPr lang="en-GB" dirty="0" smtClean="0"/>
              <a:t>through constant exposure to its benefits. This shows the </a:t>
            </a:r>
            <a:r>
              <a:rPr lang="en-GB" dirty="0" smtClean="0">
                <a:solidFill>
                  <a:srgbClr val="FF0000"/>
                </a:solidFill>
              </a:rPr>
              <a:t>nuclear family </a:t>
            </a:r>
            <a:r>
              <a:rPr lang="en-GB" dirty="0" smtClean="0"/>
              <a:t>is the dominant family as it is promoted in adverts approved by the leaders of Great Britain.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Mark Scheme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dirty="0"/>
              <a:t>1-2  Simple statement(s) about </a:t>
            </a:r>
            <a:r>
              <a:rPr lang="en-GB" b="1" dirty="0" smtClean="0"/>
              <a:t>nuclear family/family </a:t>
            </a:r>
            <a:r>
              <a:rPr lang="en-GB" b="1" dirty="0"/>
              <a:t>structures.</a:t>
            </a:r>
          </a:p>
          <a:p>
            <a:r>
              <a:rPr lang="en-GB" b="1" dirty="0"/>
              <a:t>3-6 Some understanding but no reference to extent or insufficient quality for </a:t>
            </a:r>
            <a:r>
              <a:rPr lang="en-GB" b="1" dirty="0" smtClean="0"/>
              <a:t>top </a:t>
            </a:r>
            <a:r>
              <a:rPr lang="en-GB" dirty="0" smtClean="0"/>
              <a:t>band</a:t>
            </a:r>
            <a:r>
              <a:rPr lang="en-GB" dirty="0"/>
              <a:t>.</a:t>
            </a:r>
          </a:p>
          <a:p>
            <a:r>
              <a:rPr lang="en-GB" b="1" dirty="0"/>
              <a:t>7-9  Clear understanding and explicit reference to extent. Candidates are likely </a:t>
            </a:r>
            <a:r>
              <a:rPr lang="en-GB" b="1" dirty="0" smtClean="0"/>
              <a:t>to </a:t>
            </a:r>
            <a:r>
              <a:rPr lang="en-GB" dirty="0" smtClean="0"/>
              <a:t>discuss </a:t>
            </a:r>
            <a:r>
              <a:rPr lang="en-GB" dirty="0"/>
              <a:t>the increasing significance of </a:t>
            </a:r>
            <a:r>
              <a:rPr lang="en-GB" dirty="0" smtClean="0"/>
              <a:t>nuclear families, the continuing existence </a:t>
            </a:r>
            <a:r>
              <a:rPr lang="en-GB" dirty="0"/>
              <a:t>of the extended family; serial monogamy and remarriage; </a:t>
            </a:r>
            <a:r>
              <a:rPr lang="en-GB" dirty="0" smtClean="0"/>
              <a:t>the reconstituted </a:t>
            </a:r>
            <a:r>
              <a:rPr lang="en-GB" dirty="0"/>
              <a:t>family. Candidates who discuss typicality via </a:t>
            </a:r>
            <a:r>
              <a:rPr lang="en-GB" dirty="0" smtClean="0"/>
              <a:t>individuals, experiences </a:t>
            </a:r>
            <a:r>
              <a:rPr lang="en-GB" dirty="0"/>
              <a:t>of the family through a lifetime should also be rewarded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270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Mark Scheme</vt:lpstr>
    </vt:vector>
  </TitlesOfParts>
  <Company>KCS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fkerr</dc:creator>
  <cp:lastModifiedBy>fkerr</cp:lastModifiedBy>
  <cp:revision>1</cp:revision>
  <dcterms:created xsi:type="dcterms:W3CDTF">2010-05-04T15:47:00Z</dcterms:created>
  <dcterms:modified xsi:type="dcterms:W3CDTF">2010-05-04T15:56:05Z</dcterms:modified>
</cp:coreProperties>
</file>